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257" r:id="rId4"/>
    <p:sldId id="289" r:id="rId5"/>
    <p:sldId id="290" r:id="rId6"/>
    <p:sldId id="258" r:id="rId7"/>
    <p:sldId id="264" r:id="rId8"/>
    <p:sldId id="310" r:id="rId9"/>
    <p:sldId id="259" r:id="rId10"/>
    <p:sldId id="295" r:id="rId11"/>
    <p:sldId id="296" r:id="rId12"/>
    <p:sldId id="260" r:id="rId13"/>
    <p:sldId id="261" r:id="rId14"/>
    <p:sldId id="298" r:id="rId15"/>
    <p:sldId id="314" r:id="rId16"/>
    <p:sldId id="312" r:id="rId17"/>
    <p:sldId id="313" r:id="rId18"/>
    <p:sldId id="315" r:id="rId19"/>
    <p:sldId id="316" r:id="rId20"/>
    <p:sldId id="317" r:id="rId21"/>
    <p:sldId id="318" r:id="rId22"/>
    <p:sldId id="323" r:id="rId23"/>
    <p:sldId id="324" r:id="rId24"/>
    <p:sldId id="325" r:id="rId25"/>
    <p:sldId id="326" r:id="rId26"/>
    <p:sldId id="327" r:id="rId27"/>
    <p:sldId id="328" r:id="rId28"/>
    <p:sldId id="330" r:id="rId29"/>
    <p:sldId id="33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EFE7A-13AC-49FA-A39C-3102A3C02CAE}" type="datetimeFigureOut">
              <a:rPr lang="en-IN" smtClean="0"/>
              <a:t>13-10-2020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86EB2-F4B2-4D19-AB0B-C2E8708E6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16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8C96-6767-418C-87D8-DE1A5E835883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4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DE65-6960-4F32-B826-67D75B30D261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6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3A19-19D4-4F1E-AA70-C2D0817838B2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70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27B-8305-48F8-9458-F3CA65AE2595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59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B040-8594-419A-8C05-6F75AAE3B50D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59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75D5E-2180-406E-9CEF-585951D98499}" type="datetime1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2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6A9-4E56-4EC4-B842-D19C13F7B363}" type="datetime1">
              <a:rPr lang="en-IN" smtClean="0"/>
              <a:t>13-10-2020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8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4E10-25B8-449A-9C63-36C851CDC4A2}" type="datetime1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43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37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546E-6A3A-4499-9943-AF383B609915}" type="datetime1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51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EEEF-8A41-4C71-9F12-46595CBA8FE7}" type="datetime1">
              <a:rPr lang="en-IN" smtClean="0"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5C032-F0C8-4F7C-864A-389E8B357BB8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CBFE-8407-488D-A9FA-941057185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3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5"/>
            <a:ext cx="7772400" cy="1152128"/>
          </a:xfrm>
        </p:spPr>
        <p:txBody>
          <a:bodyPr/>
          <a:lstStyle/>
          <a:p>
            <a:r>
              <a:rPr lang="en-IN" smtClean="0"/>
              <a:t>Overview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1628800"/>
            <a:ext cx="6400800" cy="3577952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Introduction- Sequential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Circuit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Flip-Flops &amp; Latches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SR latch </a:t>
            </a:r>
            <a:endParaRPr lang="en-I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Types of flip-flop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Master-slave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 flip-flop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Registers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Counters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Shift Registers</a:t>
            </a:r>
            <a:endParaRPr lang="en-IN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5BE5-4252-4079-887D-6FBDF3C499B9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6980" y="6469973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" name="object 3"/>
          <p:cNvSpPr/>
          <p:nvPr/>
        </p:nvSpPr>
        <p:spPr>
          <a:xfrm>
            <a:off x="5869207" y="6462122"/>
            <a:ext cx="5033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6221548" y="6462122"/>
            <a:ext cx="5033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grpSp>
        <p:nvGrpSpPr>
          <p:cNvPr id="19" name="object 19"/>
          <p:cNvGrpSpPr/>
          <p:nvPr/>
        </p:nvGrpSpPr>
        <p:grpSpPr>
          <a:xfrm>
            <a:off x="7515578" y="6442016"/>
            <a:ext cx="402672" cy="95634"/>
            <a:chOff x="3790467" y="3250832"/>
            <a:chExt cx="203200" cy="48260"/>
          </a:xfrm>
        </p:grpSpPr>
        <p:sp>
          <p:nvSpPr>
            <p:cNvPr id="20" name="object 20"/>
            <p:cNvSpPr/>
            <p:nvPr/>
          </p:nvSpPr>
          <p:spPr>
            <a:xfrm>
              <a:off x="3866668" y="325462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0467" y="326097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6668" y="329272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3" name="object 23"/>
          <p:cNvSpPr/>
          <p:nvPr/>
        </p:nvSpPr>
        <p:spPr>
          <a:xfrm>
            <a:off x="4196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24"/>
          <p:cNvSpPr txBox="1"/>
          <p:nvPr/>
        </p:nvSpPr>
        <p:spPr>
          <a:xfrm>
            <a:off x="3958352" y="1"/>
            <a:ext cx="50711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4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Lat</a:t>
            </a:r>
            <a:r>
              <a:rPr sz="1189" spc="9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ch</a:t>
            </a:r>
            <a:endParaRPr sz="1189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69910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 txBox="1"/>
          <p:nvPr/>
        </p:nvSpPr>
        <p:spPr>
          <a:xfrm>
            <a:off x="4195" y="269186"/>
            <a:ext cx="9131836" cy="58574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57294" rIns="0" bIns="0" rtlCol="0">
            <a:spAutoFit/>
          </a:bodyPr>
          <a:lstStyle/>
          <a:p>
            <a:pPr marL="213925">
              <a:spcBef>
                <a:spcPts val="1239"/>
              </a:spcBef>
            </a:pPr>
            <a:r>
              <a:rPr sz="2774" spc="-79" dirty="0">
                <a:solidFill>
                  <a:srgbClr val="CC0000"/>
                </a:solidFill>
                <a:latin typeface="Century"/>
                <a:cs typeface="Century"/>
              </a:rPr>
              <a:t>Operation</a:t>
            </a:r>
            <a:endParaRPr sz="2774">
              <a:latin typeface="Century"/>
              <a:cs typeface="Century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3145" y="1166683"/>
            <a:ext cx="6493568" cy="479486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549835" y="6050415"/>
            <a:ext cx="4116058" cy="327929"/>
          </a:xfrm>
          <a:prstGeom prst="rect">
            <a:avLst/>
          </a:prstGeom>
        </p:spPr>
        <p:txBody>
          <a:bodyPr vert="horz" wrap="square" lIns="0" tIns="52851" rIns="0" bIns="0" rtlCol="0">
            <a:spAutoFit/>
          </a:bodyPr>
          <a:lstStyle/>
          <a:p>
            <a:pPr marL="25168">
              <a:spcBef>
                <a:spcPts val="416"/>
              </a:spcBef>
            </a:pPr>
            <a:r>
              <a:rPr sz="1784" spc="-59" dirty="0">
                <a:solidFill>
                  <a:srgbClr val="3333B2"/>
                </a:solidFill>
                <a:latin typeface="Century"/>
                <a:cs typeface="Century"/>
              </a:rPr>
              <a:t>Figure </a:t>
            </a:r>
            <a:r>
              <a:rPr sz="1784" spc="-40" dirty="0">
                <a:solidFill>
                  <a:srgbClr val="3333B2"/>
                </a:solidFill>
                <a:latin typeface="Century"/>
                <a:cs typeface="Century"/>
              </a:rPr>
              <a:t>3: </a:t>
            </a:r>
            <a:r>
              <a:rPr sz="1784" spc="-50" dirty="0">
                <a:latin typeface="Century"/>
                <a:cs typeface="Century"/>
              </a:rPr>
              <a:t>Characteristics </a:t>
            </a:r>
            <a:r>
              <a:rPr sz="1784" spc="-10" dirty="0">
                <a:latin typeface="Century"/>
                <a:cs typeface="Century"/>
              </a:rPr>
              <a:t>of </a:t>
            </a:r>
            <a:r>
              <a:rPr sz="1784" spc="-79" dirty="0">
                <a:latin typeface="Century"/>
                <a:cs typeface="Century"/>
              </a:rPr>
              <a:t>a </a:t>
            </a:r>
            <a:r>
              <a:rPr sz="1784" spc="-30" dirty="0">
                <a:latin typeface="Century"/>
                <a:cs typeface="Century"/>
              </a:rPr>
              <a:t>SR</a:t>
            </a:r>
            <a:r>
              <a:rPr sz="1784" spc="-10" dirty="0">
                <a:latin typeface="Century"/>
                <a:cs typeface="Century"/>
              </a:rPr>
              <a:t> </a:t>
            </a:r>
            <a:r>
              <a:rPr sz="1784" spc="-50" dirty="0">
                <a:latin typeface="Century"/>
                <a:cs typeface="Century"/>
              </a:rPr>
              <a:t>Latch</a:t>
            </a:r>
            <a:endParaRPr sz="1784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728137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6980" y="6469973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" name="object 3"/>
          <p:cNvSpPr/>
          <p:nvPr/>
        </p:nvSpPr>
        <p:spPr>
          <a:xfrm>
            <a:off x="5869207" y="6462122"/>
            <a:ext cx="5033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6221548" y="6462122"/>
            <a:ext cx="5033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grpSp>
        <p:nvGrpSpPr>
          <p:cNvPr id="15" name="object 15"/>
          <p:cNvGrpSpPr/>
          <p:nvPr/>
        </p:nvGrpSpPr>
        <p:grpSpPr>
          <a:xfrm>
            <a:off x="6966788" y="6462122"/>
            <a:ext cx="402672" cy="75501"/>
            <a:chOff x="3513531" y="3260978"/>
            <a:chExt cx="203200" cy="38100"/>
          </a:xfrm>
        </p:grpSpPr>
        <p:sp>
          <p:nvSpPr>
            <p:cNvPr id="16" name="object 16"/>
            <p:cNvSpPr/>
            <p:nvPr/>
          </p:nvSpPr>
          <p:spPr>
            <a:xfrm>
              <a:off x="3602432" y="326732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1" y="326097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3589732" y="328002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12700" y="0"/>
                  </a:moveTo>
                  <a:lnTo>
                    <a:pt x="50800" y="0"/>
                  </a:lnTo>
                </a:path>
                <a:path w="50800" h="12700">
                  <a:moveTo>
                    <a:pt x="0" y="12700"/>
                  </a:moveTo>
                  <a:lnTo>
                    <a:pt x="381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515578" y="6442016"/>
            <a:ext cx="402672" cy="95634"/>
            <a:chOff x="3790467" y="3250832"/>
            <a:chExt cx="203200" cy="48260"/>
          </a:xfrm>
        </p:grpSpPr>
        <p:sp>
          <p:nvSpPr>
            <p:cNvPr id="20" name="object 20"/>
            <p:cNvSpPr/>
            <p:nvPr/>
          </p:nvSpPr>
          <p:spPr>
            <a:xfrm>
              <a:off x="3866668" y="325462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0467" y="326097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6668" y="329272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3" name="object 23"/>
          <p:cNvSpPr/>
          <p:nvPr/>
        </p:nvSpPr>
        <p:spPr>
          <a:xfrm>
            <a:off x="4196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object 24"/>
          <p:cNvSpPr txBox="1"/>
          <p:nvPr/>
        </p:nvSpPr>
        <p:spPr>
          <a:xfrm>
            <a:off x="3958352" y="1"/>
            <a:ext cx="507113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14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Lat</a:t>
            </a:r>
            <a:r>
              <a:rPr sz="1189" spc="9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ch</a:t>
            </a:r>
            <a:endParaRPr sz="1189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69910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object 26"/>
          <p:cNvSpPr txBox="1"/>
          <p:nvPr/>
        </p:nvSpPr>
        <p:spPr>
          <a:xfrm>
            <a:off x="4195" y="269186"/>
            <a:ext cx="9131836" cy="58574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57294" rIns="0" bIns="0" rtlCol="0">
            <a:spAutoFit/>
          </a:bodyPr>
          <a:lstStyle/>
          <a:p>
            <a:pPr marL="213925">
              <a:spcBef>
                <a:spcPts val="1239"/>
              </a:spcBef>
            </a:pPr>
            <a:r>
              <a:rPr sz="2774" spc="-79" dirty="0">
                <a:solidFill>
                  <a:srgbClr val="CC0000"/>
                </a:solidFill>
                <a:latin typeface="Century"/>
                <a:cs typeface="Century"/>
              </a:rPr>
              <a:t>Operation</a:t>
            </a:r>
            <a:r>
              <a:rPr sz="2774" spc="139" dirty="0">
                <a:solidFill>
                  <a:srgbClr val="CC0000"/>
                </a:solidFill>
                <a:latin typeface="Century"/>
                <a:cs typeface="Century"/>
              </a:rPr>
              <a:t> </a:t>
            </a:r>
            <a:r>
              <a:rPr sz="2774" spc="-59" dirty="0">
                <a:solidFill>
                  <a:srgbClr val="CC0000"/>
                </a:solidFill>
                <a:latin typeface="Century"/>
                <a:cs typeface="Century"/>
              </a:rPr>
              <a:t>contin..</a:t>
            </a:r>
            <a:endParaRPr sz="2774">
              <a:latin typeface="Century"/>
              <a:cs typeface="Century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192" y="1166694"/>
            <a:ext cx="7293462" cy="467355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549834" y="5929110"/>
            <a:ext cx="6561030" cy="514071"/>
          </a:xfrm>
          <a:prstGeom prst="rect">
            <a:avLst/>
          </a:prstGeom>
        </p:spPr>
        <p:txBody>
          <a:bodyPr vert="horz" wrap="square" lIns="0" tIns="52851" rIns="0" bIns="0" rtlCol="0">
            <a:spAutoFit/>
          </a:bodyPr>
          <a:lstStyle/>
          <a:p>
            <a:pPr marL="25168">
              <a:spcBef>
                <a:spcPts val="416"/>
              </a:spcBef>
            </a:pPr>
            <a:r>
              <a:rPr sz="1784" spc="-59" dirty="0">
                <a:solidFill>
                  <a:srgbClr val="3333B2"/>
                </a:solidFill>
                <a:latin typeface="Century"/>
                <a:cs typeface="Century"/>
              </a:rPr>
              <a:t>Figure </a:t>
            </a:r>
            <a:r>
              <a:rPr sz="1784" spc="-40" dirty="0">
                <a:solidFill>
                  <a:srgbClr val="3333B2"/>
                </a:solidFill>
                <a:latin typeface="Century"/>
                <a:cs typeface="Century"/>
              </a:rPr>
              <a:t>4: </a:t>
            </a:r>
            <a:r>
              <a:rPr sz="1784" spc="-50" dirty="0">
                <a:latin typeface="Century"/>
                <a:cs typeface="Century"/>
              </a:rPr>
              <a:t>Characteristics </a:t>
            </a:r>
            <a:r>
              <a:rPr sz="1784" spc="-10" dirty="0">
                <a:latin typeface="Century"/>
                <a:cs typeface="Century"/>
              </a:rPr>
              <a:t>of </a:t>
            </a:r>
            <a:r>
              <a:rPr sz="1784" spc="-79" dirty="0">
                <a:latin typeface="Century"/>
                <a:cs typeface="Century"/>
              </a:rPr>
              <a:t>a </a:t>
            </a:r>
            <a:r>
              <a:rPr sz="1784" spc="-30" dirty="0">
                <a:latin typeface="Century"/>
                <a:cs typeface="Century"/>
              </a:rPr>
              <a:t>SR</a:t>
            </a:r>
            <a:r>
              <a:rPr sz="1784" dirty="0">
                <a:latin typeface="Century"/>
                <a:cs typeface="Century"/>
              </a:rPr>
              <a:t> </a:t>
            </a:r>
            <a:r>
              <a:rPr sz="1784" spc="-50" dirty="0">
                <a:latin typeface="Century"/>
                <a:cs typeface="Century"/>
              </a:rPr>
              <a:t>Latch</a:t>
            </a:r>
            <a:endParaRPr sz="1784">
              <a:latin typeface="Century"/>
              <a:cs typeface="Century"/>
            </a:endParaRPr>
          </a:p>
          <a:p>
            <a:pPr marL="3398883">
              <a:spcBef>
                <a:spcPts val="503"/>
              </a:spcBef>
            </a:pPr>
            <a:r>
              <a:rPr sz="793" spc="-10" dirty="0">
                <a:latin typeface="Snap ITC"/>
                <a:cs typeface="Snap ITC"/>
                <a:hlinkClick r:id="rId4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5" action="ppaction://hlinksldjump"/>
              </a:rPr>
              <a:t>. 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6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6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5" action="ppaction://hlinksldjump"/>
              </a:rPr>
              <a:t>. 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2" action="ppaction://hlinksldjump"/>
              </a:rPr>
              <a:t>.</a:t>
            </a:r>
            <a:r>
              <a:rPr sz="793" u="sng" spc="-10" dirty="0">
                <a:uFill>
                  <a:solidFill>
                    <a:srgbClr val="D6D6EF"/>
                  </a:solidFill>
                </a:uFill>
                <a:latin typeface="Snap ITC"/>
                <a:cs typeface="Snap ITC"/>
                <a:hlinkClick r:id="rId2" action="ppaction://hlinksldjump"/>
              </a:rPr>
              <a:t> </a:t>
            </a:r>
            <a:r>
              <a:rPr sz="793" spc="-10" dirty="0">
                <a:latin typeface="Snap ITC"/>
                <a:cs typeface="Snap ITC"/>
                <a:hlinkClick r:id="rId5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7" action="ppaction://hlinksldjump"/>
              </a:rPr>
              <a:t>. 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2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5" action="ppaction://hlinksldjump"/>
              </a:rPr>
              <a:t>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7" action="ppaction://hlinksldjump"/>
              </a:rPr>
              <a:t>. .</a:t>
            </a:r>
            <a:r>
              <a:rPr sz="793" spc="-10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  <a:hlinkClick r:id="rId8" action="ppaction://hlinksldjump"/>
              </a:rPr>
              <a:t>. .</a:t>
            </a:r>
            <a:r>
              <a:rPr sz="793" spc="-10" dirty="0">
                <a:latin typeface="Snap ITC"/>
                <a:cs typeface="Snap ITC"/>
              </a:rPr>
              <a:t> . .</a:t>
            </a:r>
            <a:r>
              <a:rPr sz="793" spc="208" dirty="0">
                <a:latin typeface="Snap ITC"/>
                <a:cs typeface="Snap ITC"/>
              </a:rPr>
              <a:t> </a:t>
            </a:r>
            <a:r>
              <a:rPr sz="793" spc="-10" dirty="0">
                <a:latin typeface="Snap ITC"/>
                <a:cs typeface="Snap ITC"/>
              </a:rPr>
              <a:t>.</a:t>
            </a:r>
            <a:endParaRPr sz="793">
              <a:latin typeface="Snap ITC"/>
              <a:cs typeface="Snap ITC"/>
            </a:endParaRPr>
          </a:p>
        </p:txBody>
      </p:sp>
    </p:spTree>
    <p:extLst>
      <p:ext uri="{BB962C8B-B14F-4D97-AF65-F5344CB8AC3E}">
        <p14:creationId xmlns:p14="http://schemas.microsoft.com/office/powerpoint/2010/main" val="4544725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SR latch with NAND gates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506-E687-42E0-B515-002F100838BB}" type="datetime1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12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4495842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In </a:t>
            </a:r>
            <a:r>
              <a:rPr lang="en-IN" dirty="0">
                <a:solidFill>
                  <a:srgbClr val="FF0000"/>
                </a:solidFill>
              </a:rPr>
              <a:t>comparing the NAND with the NOR latch</a:t>
            </a:r>
            <a:r>
              <a:rPr lang="en-IN" dirty="0"/>
              <a:t>, note that the input signals for the NAND require the complement of those values used for the NOR latch. </a:t>
            </a:r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Because </a:t>
            </a:r>
            <a:r>
              <a:rPr lang="en-IN" dirty="0"/>
              <a:t>the NAND latch requires a 0 signal to change its state, it is sometimes referred to as an </a:t>
            </a:r>
            <a:r>
              <a:rPr lang="en-IN" dirty="0" smtClean="0"/>
              <a:t>S’R’ </a:t>
            </a:r>
            <a:r>
              <a:rPr lang="en-IN" dirty="0"/>
              <a:t>latch.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6321425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8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N" dirty="0" smtClean="0"/>
              <a:t>SR latch with control input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t="30208" r="21991" b="39113"/>
          <a:stretch/>
        </p:blipFill>
        <p:spPr bwMode="auto">
          <a:xfrm>
            <a:off x="179512" y="1124744"/>
            <a:ext cx="8640960" cy="2577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34F-0000-418D-A2B2-800737840CD4}" type="datetime1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13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1560" y="3743365"/>
            <a:ext cx="82089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000" dirty="0"/>
              <a:t>It consists of the </a:t>
            </a:r>
            <a:r>
              <a:rPr lang="en-IN" sz="2000" dirty="0">
                <a:solidFill>
                  <a:srgbClr val="FF0000"/>
                </a:solidFill>
              </a:rPr>
              <a:t>basic SR latch </a:t>
            </a:r>
            <a:r>
              <a:rPr lang="en-IN" sz="2000" dirty="0"/>
              <a:t>and </a:t>
            </a:r>
            <a:r>
              <a:rPr lang="en-IN" sz="2000" dirty="0">
                <a:solidFill>
                  <a:srgbClr val="FF0000"/>
                </a:solidFill>
              </a:rPr>
              <a:t>two additional NAND </a:t>
            </a:r>
            <a:r>
              <a:rPr lang="en-IN" sz="2000" dirty="0"/>
              <a:t>gates. </a:t>
            </a:r>
            <a:endParaRPr lang="en-IN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/>
              <a:t>The </a:t>
            </a:r>
            <a:r>
              <a:rPr lang="en-IN" sz="2000" dirty="0"/>
              <a:t>control input E</a:t>
            </a:r>
            <a:r>
              <a:rPr lang="en-IN" sz="2000" i="1" dirty="0"/>
              <a:t>n</a:t>
            </a:r>
            <a:r>
              <a:rPr lang="en-IN" sz="2000" dirty="0"/>
              <a:t> acts as an </a:t>
            </a:r>
            <a:r>
              <a:rPr lang="en-IN" sz="2000" dirty="0">
                <a:solidFill>
                  <a:srgbClr val="FF0000"/>
                </a:solidFill>
              </a:rPr>
              <a:t>enable signal </a:t>
            </a:r>
            <a:r>
              <a:rPr lang="en-IN" sz="2000" dirty="0"/>
              <a:t>for the other two inputs. </a:t>
            </a:r>
            <a:endParaRPr lang="en-IN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/>
              <a:t>The </a:t>
            </a:r>
            <a:r>
              <a:rPr lang="en-IN" sz="2000" dirty="0"/>
              <a:t>outputs of the NAND gates stay at the logic-1 level as long as the </a:t>
            </a:r>
            <a:r>
              <a:rPr lang="en-IN" sz="2000" dirty="0">
                <a:solidFill>
                  <a:srgbClr val="FF0000"/>
                </a:solidFill>
              </a:rPr>
              <a:t>enable signal remains at </a:t>
            </a:r>
            <a:r>
              <a:rPr lang="en-IN" sz="2000" dirty="0" smtClean="0">
                <a:solidFill>
                  <a:srgbClr val="FF0000"/>
                </a:solidFill>
              </a:rPr>
              <a:t>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/>
              <a:t>When the </a:t>
            </a:r>
            <a:r>
              <a:rPr lang="en-IN" sz="2000" dirty="0">
                <a:solidFill>
                  <a:srgbClr val="FF0000"/>
                </a:solidFill>
              </a:rPr>
              <a:t>enable input goes to 1</a:t>
            </a:r>
            <a:r>
              <a:rPr lang="en-IN" sz="2000" dirty="0"/>
              <a:t>, information from the S or R input is allowed to affect the </a:t>
            </a:r>
            <a:r>
              <a:rPr lang="en-IN" sz="2000" dirty="0" smtClean="0"/>
              <a:t>latch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0000"/>
                </a:solidFill>
              </a:rPr>
              <a:t>Indeterminate</a:t>
            </a:r>
            <a:r>
              <a:rPr lang="en-IN" sz="2000" dirty="0" smtClean="0"/>
              <a:t> </a:t>
            </a:r>
            <a:r>
              <a:rPr lang="en-IN" sz="2000" dirty="0"/>
              <a:t>condition makes this circuit </a:t>
            </a:r>
            <a:r>
              <a:rPr lang="en-IN" sz="2000" dirty="0">
                <a:solidFill>
                  <a:srgbClr val="FF0000"/>
                </a:solidFill>
              </a:rPr>
              <a:t>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1735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96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A30000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 txBox="1"/>
          <p:nvPr/>
        </p:nvSpPr>
        <p:spPr>
          <a:xfrm>
            <a:off x="3886878" y="1"/>
            <a:ext cx="578840" cy="20714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189" spc="9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Cl</a:t>
            </a:r>
            <a:r>
              <a:rPr sz="1189" spc="13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o</a:t>
            </a:r>
            <a:r>
              <a:rPr sz="1189" spc="79" dirty="0">
                <a:solidFill>
                  <a:srgbClr val="F2F2F2"/>
                </a:solidFill>
                <a:latin typeface="Palatino Linotype"/>
                <a:cs typeface="Palatino Linotype"/>
                <a:hlinkClick r:id="rId2" action="ppaction://hlinksldjump"/>
              </a:rPr>
              <a:t>cks</a:t>
            </a:r>
            <a:endParaRPr sz="1189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69910" y="99"/>
            <a:ext cx="4566547" cy="269287"/>
          </a:xfrm>
          <a:custGeom>
            <a:avLst/>
            <a:gdLst/>
            <a:ahLst/>
            <a:cxnLst/>
            <a:rect l="l" t="t" r="r" b="b"/>
            <a:pathLst>
              <a:path w="2304415" h="135890">
                <a:moveTo>
                  <a:pt x="2303995" y="0"/>
                </a:moveTo>
                <a:lnTo>
                  <a:pt x="0" y="0"/>
                </a:lnTo>
                <a:lnTo>
                  <a:pt x="0" y="135788"/>
                </a:lnTo>
                <a:lnTo>
                  <a:pt x="2303995" y="135788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5" y="203556"/>
            <a:ext cx="9131836" cy="835939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57294" rIns="0" bIns="0" rtlCol="0" anchor="ctr">
            <a:spAutoFit/>
          </a:bodyPr>
          <a:lstStyle/>
          <a:p>
            <a:pPr marL="213925">
              <a:spcBef>
                <a:spcPts val="1239"/>
              </a:spcBef>
            </a:pPr>
            <a:r>
              <a:rPr spc="-79" dirty="0"/>
              <a:t>Clocks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974" y="1095162"/>
            <a:ext cx="8235892" cy="174052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2934" indent="-229025">
              <a:spcBef>
                <a:spcPts val="178"/>
              </a:spcBef>
              <a:buClr>
                <a:srgbClr val="3333B2"/>
              </a:buClr>
              <a:buChar char="-"/>
              <a:tabLst>
                <a:tab pos="254193" algn="l"/>
              </a:tabLst>
            </a:pPr>
            <a:r>
              <a:rPr sz="2180" spc="-59" dirty="0">
                <a:latin typeface="Century"/>
                <a:cs typeface="Century"/>
              </a:rPr>
              <a:t>It </a:t>
            </a:r>
            <a:r>
              <a:rPr sz="2180" spc="-79" dirty="0">
                <a:latin typeface="Century"/>
                <a:cs typeface="Century"/>
              </a:rPr>
              <a:t>controls </a:t>
            </a:r>
            <a:r>
              <a:rPr sz="2180" spc="-89" dirty="0">
                <a:latin typeface="Century"/>
                <a:cs typeface="Century"/>
              </a:rPr>
              <a:t>the </a:t>
            </a:r>
            <a:r>
              <a:rPr sz="2180" spc="-99" dirty="0">
                <a:latin typeface="Century"/>
                <a:cs typeface="Century"/>
              </a:rPr>
              <a:t>storage</a:t>
            </a:r>
            <a:r>
              <a:rPr sz="2180" spc="-386" dirty="0">
                <a:latin typeface="Century"/>
                <a:cs typeface="Century"/>
              </a:rPr>
              <a:t> </a:t>
            </a:r>
            <a:r>
              <a:rPr sz="2180" spc="-109" dirty="0">
                <a:latin typeface="Century"/>
                <a:cs typeface="Century"/>
              </a:rPr>
              <a:t>value.</a:t>
            </a:r>
            <a:endParaRPr sz="2180">
              <a:latin typeface="Century"/>
              <a:cs typeface="Century"/>
            </a:endParaRPr>
          </a:p>
          <a:p>
            <a:pPr marL="252934" marR="10067" indent="-229025">
              <a:lnSpc>
                <a:spcPct val="102600"/>
              </a:lnSpc>
              <a:buClr>
                <a:srgbClr val="3333B2"/>
              </a:buClr>
              <a:buChar char="-"/>
              <a:tabLst>
                <a:tab pos="254193" algn="l"/>
              </a:tabLst>
            </a:pPr>
            <a:r>
              <a:rPr sz="2180" spc="-59" dirty="0">
                <a:latin typeface="Century"/>
                <a:cs typeface="Century"/>
              </a:rPr>
              <a:t>It </a:t>
            </a:r>
            <a:r>
              <a:rPr sz="2180" spc="-129" dirty="0">
                <a:latin typeface="Century"/>
                <a:cs typeface="Century"/>
              </a:rPr>
              <a:t>is </a:t>
            </a:r>
            <a:r>
              <a:rPr sz="2180" spc="-139" dirty="0">
                <a:latin typeface="Century"/>
                <a:cs typeface="Century"/>
              </a:rPr>
              <a:t>a </a:t>
            </a:r>
            <a:r>
              <a:rPr sz="2180" spc="-109" dirty="0">
                <a:latin typeface="Century"/>
                <a:cs typeface="Century"/>
              </a:rPr>
              <a:t>enable </a:t>
            </a:r>
            <a:r>
              <a:rPr sz="2180" spc="-119" dirty="0">
                <a:latin typeface="Century"/>
                <a:cs typeface="Century"/>
              </a:rPr>
              <a:t>signal </a:t>
            </a:r>
            <a:r>
              <a:rPr sz="2180" spc="-10" dirty="0">
                <a:latin typeface="Century"/>
                <a:cs typeface="Century"/>
              </a:rPr>
              <a:t>to </a:t>
            </a:r>
            <a:r>
              <a:rPr sz="2180" spc="-79" dirty="0">
                <a:latin typeface="Century"/>
                <a:cs typeface="Century"/>
              </a:rPr>
              <a:t>decide </a:t>
            </a:r>
            <a:r>
              <a:rPr sz="2180" spc="-139" dirty="0">
                <a:latin typeface="Century"/>
                <a:cs typeface="Century"/>
              </a:rPr>
              <a:t>when </a:t>
            </a:r>
            <a:r>
              <a:rPr sz="2180" spc="-10" dirty="0">
                <a:latin typeface="Century"/>
                <a:cs typeface="Century"/>
              </a:rPr>
              <a:t>to </a:t>
            </a:r>
            <a:r>
              <a:rPr sz="2180" spc="-129" dirty="0">
                <a:latin typeface="Century"/>
                <a:cs typeface="Century"/>
              </a:rPr>
              <a:t>take </a:t>
            </a:r>
            <a:r>
              <a:rPr sz="2180" spc="-89" dirty="0">
                <a:latin typeface="Century"/>
                <a:cs typeface="Century"/>
              </a:rPr>
              <a:t>the </a:t>
            </a:r>
            <a:r>
              <a:rPr sz="2180" spc="-139" dirty="0">
                <a:latin typeface="Century"/>
                <a:cs typeface="Century"/>
              </a:rPr>
              <a:t>new </a:t>
            </a:r>
            <a:r>
              <a:rPr sz="2180" spc="-129" dirty="0">
                <a:latin typeface="Century"/>
                <a:cs typeface="Century"/>
              </a:rPr>
              <a:t>value </a:t>
            </a:r>
            <a:r>
              <a:rPr sz="2180" spc="-40" dirty="0">
                <a:latin typeface="Century"/>
                <a:cs typeface="Century"/>
              </a:rPr>
              <a:t>of </a:t>
            </a:r>
            <a:r>
              <a:rPr sz="2180" spc="-89" dirty="0">
                <a:latin typeface="Century"/>
                <a:cs typeface="Century"/>
              </a:rPr>
              <a:t>input  </a:t>
            </a:r>
            <a:r>
              <a:rPr sz="2180" spc="-109" dirty="0">
                <a:latin typeface="Century"/>
                <a:cs typeface="Century"/>
              </a:rPr>
              <a:t>and </a:t>
            </a:r>
            <a:r>
              <a:rPr sz="2180" spc="-89" dirty="0">
                <a:latin typeface="Century"/>
                <a:cs typeface="Century"/>
              </a:rPr>
              <a:t>store </a:t>
            </a:r>
            <a:r>
              <a:rPr sz="2180" spc="-109" dirty="0">
                <a:latin typeface="Century"/>
                <a:cs typeface="Century"/>
              </a:rPr>
              <a:t>in </a:t>
            </a:r>
            <a:r>
              <a:rPr sz="2180" spc="-89" dirty="0">
                <a:latin typeface="Century"/>
                <a:cs typeface="Century"/>
              </a:rPr>
              <a:t>the</a:t>
            </a:r>
            <a:r>
              <a:rPr sz="2180" spc="-258" dirty="0">
                <a:latin typeface="Century"/>
                <a:cs typeface="Century"/>
              </a:rPr>
              <a:t> </a:t>
            </a:r>
            <a:r>
              <a:rPr sz="2180" spc="-79" dirty="0">
                <a:latin typeface="Century"/>
                <a:cs typeface="Century"/>
              </a:rPr>
              <a:t>latch.</a:t>
            </a:r>
            <a:endParaRPr sz="2180">
              <a:latin typeface="Century"/>
              <a:cs typeface="Century"/>
            </a:endParaRPr>
          </a:p>
          <a:p>
            <a:pPr marL="252934" marR="187499" indent="-229025">
              <a:lnSpc>
                <a:spcPct val="102600"/>
              </a:lnSpc>
              <a:buClr>
                <a:srgbClr val="3333B2"/>
              </a:buClr>
              <a:buChar char="-"/>
              <a:tabLst>
                <a:tab pos="254193" algn="l"/>
              </a:tabLst>
            </a:pPr>
            <a:r>
              <a:rPr sz="2180" spc="-79" dirty="0">
                <a:latin typeface="Century"/>
                <a:cs typeface="Century"/>
              </a:rPr>
              <a:t>Mostly, </a:t>
            </a:r>
            <a:r>
              <a:rPr sz="2180" spc="-50" dirty="0">
                <a:latin typeface="Century"/>
                <a:cs typeface="Century"/>
              </a:rPr>
              <a:t>it </a:t>
            </a:r>
            <a:r>
              <a:rPr sz="2180" spc="-129" dirty="0">
                <a:latin typeface="Century"/>
                <a:cs typeface="Century"/>
              </a:rPr>
              <a:t>is </a:t>
            </a:r>
            <a:r>
              <a:rPr sz="2180" spc="-139" dirty="0">
                <a:latin typeface="Century"/>
                <a:cs typeface="Century"/>
              </a:rPr>
              <a:t>a </a:t>
            </a:r>
            <a:r>
              <a:rPr sz="2180" spc="-129" dirty="0">
                <a:latin typeface="Century"/>
                <a:cs typeface="Century"/>
              </a:rPr>
              <a:t>square </a:t>
            </a:r>
            <a:r>
              <a:rPr sz="2180" spc="-159" dirty="0">
                <a:latin typeface="Century"/>
                <a:cs typeface="Century"/>
              </a:rPr>
              <a:t>wave </a:t>
            </a:r>
            <a:r>
              <a:rPr sz="2180" spc="-69" dirty="0">
                <a:latin typeface="Century"/>
                <a:cs typeface="Century"/>
              </a:rPr>
              <a:t>that </a:t>
            </a:r>
            <a:r>
              <a:rPr sz="2180" spc="-89" dirty="0">
                <a:latin typeface="Century"/>
                <a:cs typeface="Century"/>
              </a:rPr>
              <a:t>goes </a:t>
            </a:r>
            <a:r>
              <a:rPr sz="2180" spc="-109" dirty="0">
                <a:latin typeface="Century"/>
                <a:cs typeface="Century"/>
              </a:rPr>
              <a:t>either high </a:t>
            </a:r>
            <a:r>
              <a:rPr sz="2180" spc="-10" dirty="0">
                <a:latin typeface="Century"/>
                <a:cs typeface="Century"/>
              </a:rPr>
              <a:t>to </a:t>
            </a:r>
            <a:r>
              <a:rPr sz="2180" spc="-99" dirty="0">
                <a:latin typeface="Century"/>
                <a:cs typeface="Century"/>
              </a:rPr>
              <a:t>low </a:t>
            </a:r>
            <a:r>
              <a:rPr sz="2180" spc="-69" dirty="0">
                <a:latin typeface="Century"/>
                <a:cs typeface="Century"/>
              </a:rPr>
              <a:t>or </a:t>
            </a:r>
            <a:r>
              <a:rPr sz="2180" spc="-99" dirty="0">
                <a:latin typeface="Century"/>
                <a:cs typeface="Century"/>
              </a:rPr>
              <a:t>low </a:t>
            </a:r>
            <a:r>
              <a:rPr sz="2180" spc="-10" dirty="0">
                <a:latin typeface="Century"/>
                <a:cs typeface="Century"/>
              </a:rPr>
              <a:t>to  </a:t>
            </a:r>
            <a:r>
              <a:rPr sz="2180" spc="-89" dirty="0">
                <a:latin typeface="Century"/>
                <a:cs typeface="Century"/>
              </a:rPr>
              <a:t>high.</a:t>
            </a:r>
            <a:endParaRPr sz="2180">
              <a:latin typeface="Century"/>
              <a:cs typeface="Century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7635" y="2853008"/>
            <a:ext cx="3533657" cy="11527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3974" y="4123472"/>
            <a:ext cx="8268609" cy="214017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73068" algn="ctr">
              <a:spcBef>
                <a:spcPts val="188"/>
              </a:spcBef>
            </a:pPr>
            <a:r>
              <a:rPr sz="1784" spc="-59" dirty="0">
                <a:solidFill>
                  <a:srgbClr val="3333B2"/>
                </a:solidFill>
                <a:latin typeface="Century"/>
                <a:cs typeface="Century"/>
              </a:rPr>
              <a:t>Figure </a:t>
            </a:r>
            <a:r>
              <a:rPr sz="1784" spc="-40" dirty="0">
                <a:solidFill>
                  <a:srgbClr val="3333B2"/>
                </a:solidFill>
                <a:latin typeface="Century"/>
                <a:cs typeface="Century"/>
              </a:rPr>
              <a:t>6: </a:t>
            </a:r>
            <a:r>
              <a:rPr sz="1784" spc="-20" dirty="0">
                <a:latin typeface="Century"/>
                <a:cs typeface="Century"/>
              </a:rPr>
              <a:t>Clock </a:t>
            </a:r>
            <a:r>
              <a:rPr sz="1784" spc="-69" dirty="0">
                <a:latin typeface="Century"/>
                <a:cs typeface="Century"/>
              </a:rPr>
              <a:t>signal</a:t>
            </a:r>
            <a:endParaRPr sz="1784">
              <a:latin typeface="Century"/>
              <a:cs typeface="Century"/>
            </a:endParaRPr>
          </a:p>
          <a:p>
            <a:pPr>
              <a:spcBef>
                <a:spcPts val="20"/>
              </a:spcBef>
            </a:pPr>
            <a:endParaRPr sz="1883">
              <a:latin typeface="Century"/>
              <a:cs typeface="Century"/>
            </a:endParaRPr>
          </a:p>
          <a:p>
            <a:pPr marL="252934" indent="-229025">
              <a:lnSpc>
                <a:spcPts val="2497"/>
              </a:lnSpc>
              <a:buClr>
                <a:srgbClr val="3333B2"/>
              </a:buClr>
              <a:buChar char="-"/>
              <a:tabLst>
                <a:tab pos="254193" algn="l"/>
              </a:tabLst>
            </a:pPr>
            <a:r>
              <a:rPr sz="2180" spc="-109" dirty="0">
                <a:latin typeface="Century"/>
                <a:cs typeface="Century"/>
              </a:rPr>
              <a:t>Latches</a:t>
            </a:r>
            <a:r>
              <a:rPr sz="2180" spc="109" dirty="0">
                <a:latin typeface="Century"/>
                <a:cs typeface="Century"/>
              </a:rPr>
              <a:t> </a:t>
            </a:r>
            <a:r>
              <a:rPr sz="2180" spc="-69" dirty="0">
                <a:latin typeface="Century"/>
                <a:cs typeface="Century"/>
              </a:rPr>
              <a:t>constructed</a:t>
            </a:r>
            <a:r>
              <a:rPr sz="2180" spc="119" dirty="0">
                <a:latin typeface="Century"/>
                <a:cs typeface="Century"/>
              </a:rPr>
              <a:t> </a:t>
            </a:r>
            <a:r>
              <a:rPr sz="2180" spc="-119" dirty="0">
                <a:latin typeface="Century"/>
                <a:cs typeface="Century"/>
              </a:rPr>
              <a:t>using</a:t>
            </a:r>
            <a:r>
              <a:rPr sz="2180" spc="109" dirty="0">
                <a:latin typeface="Century"/>
                <a:cs typeface="Century"/>
              </a:rPr>
              <a:t> </a:t>
            </a:r>
            <a:r>
              <a:rPr sz="2180" spc="-99" dirty="0">
                <a:latin typeface="Century"/>
                <a:cs typeface="Century"/>
              </a:rPr>
              <a:t>this</a:t>
            </a:r>
            <a:r>
              <a:rPr sz="2180" spc="119" dirty="0">
                <a:latin typeface="Century"/>
                <a:cs typeface="Century"/>
              </a:rPr>
              <a:t> </a:t>
            </a:r>
            <a:r>
              <a:rPr sz="2180" spc="-59" dirty="0">
                <a:latin typeface="Century"/>
                <a:cs typeface="Century"/>
              </a:rPr>
              <a:t>clock</a:t>
            </a:r>
            <a:r>
              <a:rPr sz="2180" spc="109" dirty="0">
                <a:latin typeface="Century"/>
                <a:cs typeface="Century"/>
              </a:rPr>
              <a:t> </a:t>
            </a:r>
            <a:r>
              <a:rPr sz="2180" spc="-119" dirty="0">
                <a:latin typeface="Century"/>
                <a:cs typeface="Century"/>
              </a:rPr>
              <a:t>signal</a:t>
            </a:r>
            <a:r>
              <a:rPr sz="2180" spc="119" dirty="0">
                <a:latin typeface="Century"/>
                <a:cs typeface="Century"/>
              </a:rPr>
              <a:t> </a:t>
            </a:r>
            <a:r>
              <a:rPr sz="2180" spc="-129" dirty="0">
                <a:latin typeface="Century"/>
                <a:cs typeface="Century"/>
              </a:rPr>
              <a:t>are</a:t>
            </a:r>
            <a:r>
              <a:rPr sz="2180" spc="109" dirty="0">
                <a:latin typeface="Century"/>
                <a:cs typeface="Century"/>
              </a:rPr>
              <a:t> </a:t>
            </a:r>
            <a:r>
              <a:rPr sz="2180" spc="-89" dirty="0">
                <a:latin typeface="Century"/>
                <a:cs typeface="Century"/>
              </a:rPr>
              <a:t>called</a:t>
            </a:r>
            <a:r>
              <a:rPr sz="2180" spc="119" dirty="0">
                <a:latin typeface="Century"/>
                <a:cs typeface="Century"/>
              </a:rPr>
              <a:t> </a:t>
            </a:r>
            <a:r>
              <a:rPr sz="2180" spc="-149" dirty="0">
                <a:latin typeface="Century"/>
                <a:cs typeface="Century"/>
              </a:rPr>
              <a:t>as</a:t>
            </a:r>
            <a:r>
              <a:rPr sz="2180" spc="109" dirty="0">
                <a:latin typeface="Century"/>
                <a:cs typeface="Century"/>
              </a:rPr>
              <a:t> </a:t>
            </a:r>
            <a:r>
              <a:rPr sz="2180" i="1" spc="20" dirty="0">
                <a:latin typeface="Times New Roman"/>
                <a:cs typeface="Times New Roman"/>
              </a:rPr>
              <a:t>Flip-flops</a:t>
            </a:r>
            <a:r>
              <a:rPr sz="2180" spc="20" dirty="0">
                <a:latin typeface="Century"/>
                <a:cs typeface="Century"/>
              </a:rPr>
              <a:t>.</a:t>
            </a:r>
            <a:endParaRPr sz="2180">
              <a:latin typeface="Century"/>
              <a:cs typeface="Century"/>
            </a:endParaRPr>
          </a:p>
          <a:p>
            <a:pPr marL="252934" indent="-229025">
              <a:lnSpc>
                <a:spcPts val="2467"/>
              </a:lnSpc>
              <a:buClr>
                <a:srgbClr val="3333B2"/>
              </a:buClr>
              <a:buChar char="-"/>
              <a:tabLst>
                <a:tab pos="254193" algn="l"/>
              </a:tabLst>
            </a:pPr>
            <a:r>
              <a:rPr sz="2180" spc="-59" dirty="0">
                <a:latin typeface="Century"/>
                <a:cs typeface="Century"/>
              </a:rPr>
              <a:t>Types</a:t>
            </a:r>
            <a:r>
              <a:rPr sz="2180" spc="99" dirty="0">
                <a:latin typeface="Century"/>
                <a:cs typeface="Century"/>
              </a:rPr>
              <a:t> </a:t>
            </a:r>
            <a:r>
              <a:rPr sz="2180" spc="-10" dirty="0">
                <a:latin typeface="Century"/>
                <a:cs typeface="Century"/>
              </a:rPr>
              <a:t>:</a:t>
            </a:r>
            <a:endParaRPr sz="2180">
              <a:latin typeface="Century"/>
              <a:cs typeface="Century"/>
            </a:endParaRPr>
          </a:p>
          <a:p>
            <a:pPr marL="802846" lvl="1" indent="-222733">
              <a:lnSpc>
                <a:spcPts val="2348"/>
              </a:lnSpc>
              <a:buClr>
                <a:srgbClr val="3333B2"/>
              </a:buClr>
              <a:buChar char="-"/>
              <a:tabLst>
                <a:tab pos="804105" algn="l"/>
              </a:tabLst>
            </a:pPr>
            <a:r>
              <a:rPr sz="1982" spc="-69" dirty="0">
                <a:latin typeface="Century"/>
                <a:cs typeface="Century"/>
              </a:rPr>
              <a:t>SR </a:t>
            </a:r>
            <a:r>
              <a:rPr sz="1982" spc="-79" dirty="0">
                <a:latin typeface="Century"/>
                <a:cs typeface="Century"/>
              </a:rPr>
              <a:t>flip</a:t>
            </a:r>
            <a:r>
              <a:rPr sz="1982" spc="-218" dirty="0">
                <a:latin typeface="Century"/>
                <a:cs typeface="Century"/>
              </a:rPr>
              <a:t> </a:t>
            </a:r>
            <a:r>
              <a:rPr sz="1982" spc="-59" dirty="0">
                <a:latin typeface="Century"/>
                <a:cs typeface="Century"/>
              </a:rPr>
              <a:t>flop</a:t>
            </a:r>
            <a:endParaRPr sz="1982">
              <a:latin typeface="Century"/>
              <a:cs typeface="Century"/>
            </a:endParaRPr>
          </a:p>
          <a:p>
            <a:pPr marL="802846" lvl="1" indent="-222733">
              <a:lnSpc>
                <a:spcPts val="2368"/>
              </a:lnSpc>
              <a:buClr>
                <a:srgbClr val="3333B2"/>
              </a:buClr>
              <a:buChar char="-"/>
              <a:tabLst>
                <a:tab pos="804105" algn="l"/>
              </a:tabLst>
            </a:pPr>
            <a:r>
              <a:rPr sz="1982" spc="-40" dirty="0">
                <a:latin typeface="Century"/>
                <a:cs typeface="Century"/>
              </a:rPr>
              <a:t>D </a:t>
            </a:r>
            <a:r>
              <a:rPr sz="1982" spc="-79" dirty="0">
                <a:latin typeface="Century"/>
                <a:cs typeface="Century"/>
              </a:rPr>
              <a:t>flip</a:t>
            </a:r>
            <a:r>
              <a:rPr sz="1982" spc="59" dirty="0">
                <a:latin typeface="Century"/>
                <a:cs typeface="Century"/>
              </a:rPr>
              <a:t> </a:t>
            </a:r>
            <a:r>
              <a:rPr sz="1982" spc="-59" dirty="0">
                <a:latin typeface="Century"/>
                <a:cs typeface="Century"/>
              </a:rPr>
              <a:t>flop</a:t>
            </a:r>
            <a:endParaRPr sz="1982">
              <a:latin typeface="Century"/>
              <a:cs typeface="Century"/>
            </a:endParaRPr>
          </a:p>
          <a:p>
            <a:pPr marL="802846" lvl="1" indent="-222733">
              <a:lnSpc>
                <a:spcPts val="2378"/>
              </a:lnSpc>
              <a:buClr>
                <a:srgbClr val="3333B2"/>
              </a:buClr>
              <a:buChar char="-"/>
              <a:tabLst>
                <a:tab pos="804105" algn="l"/>
              </a:tabLst>
            </a:pPr>
            <a:r>
              <a:rPr sz="1982" spc="99" dirty="0">
                <a:latin typeface="Century"/>
                <a:cs typeface="Century"/>
              </a:rPr>
              <a:t>T </a:t>
            </a:r>
            <a:r>
              <a:rPr sz="1982" spc="-79" dirty="0">
                <a:latin typeface="Century"/>
                <a:cs typeface="Century"/>
              </a:rPr>
              <a:t>flip </a:t>
            </a:r>
            <a:r>
              <a:rPr sz="1982" spc="-59" dirty="0">
                <a:latin typeface="Century"/>
                <a:cs typeface="Century"/>
              </a:rPr>
              <a:t>flop</a:t>
            </a:r>
            <a:endParaRPr sz="1982">
              <a:latin typeface="Century"/>
              <a:cs typeface="Centur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995" y="6214566"/>
            <a:ext cx="1515052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982" spc="-10" dirty="0">
                <a:solidFill>
                  <a:srgbClr val="3333B2"/>
                </a:solidFill>
                <a:latin typeface="Century"/>
                <a:cs typeface="Century"/>
              </a:rPr>
              <a:t>- </a:t>
            </a:r>
            <a:r>
              <a:rPr sz="1982" spc="-50" dirty="0">
                <a:latin typeface="Century"/>
                <a:cs typeface="Century"/>
              </a:rPr>
              <a:t>JK </a:t>
            </a:r>
            <a:r>
              <a:rPr sz="1982" spc="-79" dirty="0">
                <a:latin typeface="Century"/>
                <a:cs typeface="Century"/>
              </a:rPr>
              <a:t>flip</a:t>
            </a:r>
            <a:r>
              <a:rPr sz="1982" spc="89" dirty="0">
                <a:latin typeface="Century"/>
                <a:cs typeface="Century"/>
              </a:rPr>
              <a:t> </a:t>
            </a:r>
            <a:r>
              <a:rPr sz="1982" spc="-59" dirty="0">
                <a:latin typeface="Century"/>
                <a:cs typeface="Century"/>
              </a:rPr>
              <a:t>flop</a:t>
            </a:r>
            <a:endParaRPr sz="1982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418892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83295"/>
            <a:ext cx="7056784" cy="6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25" y="404664"/>
            <a:ext cx="712879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1" y="908720"/>
            <a:ext cx="684076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292" y="0"/>
            <a:ext cx="4487416" cy="66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2641" y="0"/>
            <a:ext cx="4618719" cy="66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9" y="620688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9145016" cy="66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95" y="59184"/>
            <a:ext cx="4846211" cy="65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964488" cy="3620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1234"/>
            <a:ext cx="9144000" cy="28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2" y="188640"/>
            <a:ext cx="8031650" cy="302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212976"/>
            <a:ext cx="748883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" y="2139"/>
            <a:ext cx="8913717" cy="3642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14659"/>
            <a:ext cx="8435280" cy="29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" y="116632"/>
            <a:ext cx="8943060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" y="2734727"/>
            <a:ext cx="822298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6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425"/>
            <a:ext cx="8964488" cy="38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DA77-02F1-4EBD-AD9B-C136A3AEF823}" type="datetime1">
              <a:rPr lang="en-IN" smtClean="0"/>
              <a:t>13-10-2020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27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" y="0"/>
            <a:ext cx="9123124" cy="2996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38411"/>
            <a:ext cx="8507288" cy="32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3" y="37248"/>
            <a:ext cx="7416824" cy="65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268760"/>
            <a:ext cx="7632848" cy="45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Introduction- Sequential Circuit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50851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Fig.1. Block diagram of Sequential Circuits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F41-0234-46BC-B6B8-F6E8BB6EE4CE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3</a:t>
            </a:fld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688" y="1600200"/>
            <a:ext cx="6264696" cy="32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</a:t>
            </a:r>
            <a:r>
              <a:rPr lang="en-IN" dirty="0" smtClean="0"/>
              <a:t>Circuit (</a:t>
            </a:r>
            <a:r>
              <a:rPr lang="en-IN" dirty="0" err="1" smtClean="0"/>
              <a:t>contd</a:t>
            </a:r>
            <a:r>
              <a:rPr lang="en-IN" dirty="0" smtClean="0"/>
              <a:t>…)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/>
              <a:t>Outputs </a:t>
            </a:r>
            <a:r>
              <a:rPr lang="en-IN" dirty="0"/>
              <a:t>in a sequential circuit are a function not only of the inputs, but also of the present state of the storage elements. </a:t>
            </a:r>
            <a:endParaRPr lang="en-IN" dirty="0" smtClean="0"/>
          </a:p>
          <a:p>
            <a:r>
              <a:rPr lang="en-IN" dirty="0" smtClean="0"/>
              <a:t>Next </a:t>
            </a:r>
            <a:r>
              <a:rPr lang="en-IN" dirty="0"/>
              <a:t>state of the storage elements is also a function of external inputs and the present state</a:t>
            </a:r>
            <a:r>
              <a:rPr lang="en-IN" dirty="0" smtClean="0"/>
              <a:t>.</a:t>
            </a:r>
          </a:p>
          <a:p>
            <a:r>
              <a:rPr lang="en-IN" dirty="0" smtClean="0"/>
              <a:t>Sequential </a:t>
            </a:r>
            <a:r>
              <a:rPr lang="en-IN" dirty="0"/>
              <a:t>circuit is specified by a time sequence of inputs, outputs, and internal states . </a:t>
            </a:r>
            <a:endParaRPr lang="en-IN" dirty="0" smtClean="0"/>
          </a:p>
          <a:p>
            <a:r>
              <a:rPr lang="en-IN" dirty="0" smtClean="0"/>
              <a:t>In </a:t>
            </a:r>
            <a:r>
              <a:rPr lang="en-IN" dirty="0"/>
              <a:t>contrast, the outputs of </a:t>
            </a:r>
            <a:r>
              <a:rPr lang="en-IN" dirty="0">
                <a:solidFill>
                  <a:srgbClr val="FF0000"/>
                </a:solidFill>
              </a:rPr>
              <a:t>combinational logic </a:t>
            </a:r>
            <a:r>
              <a:rPr lang="en-IN" dirty="0"/>
              <a:t>depend only on the present values of the inputs.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27B-8305-48F8-9458-F3CA65AE2595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5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Circuit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two  </a:t>
            </a:r>
            <a:r>
              <a:rPr lang="en-IN" dirty="0"/>
              <a:t>types of sequential </a:t>
            </a:r>
            <a:r>
              <a:rPr lang="en-IN" dirty="0" smtClean="0"/>
              <a:t>circuits - classification </a:t>
            </a:r>
            <a:r>
              <a:rPr lang="en-IN" dirty="0"/>
              <a:t>is a function of the timing of their </a:t>
            </a:r>
            <a:r>
              <a:rPr lang="en-IN" dirty="0" smtClean="0"/>
              <a:t>signals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Synchronous </a:t>
            </a:r>
            <a:r>
              <a:rPr lang="en-IN" dirty="0">
                <a:solidFill>
                  <a:srgbClr val="FF0000"/>
                </a:solidFill>
              </a:rPr>
              <a:t>sequential </a:t>
            </a:r>
            <a:r>
              <a:rPr lang="en-IN" dirty="0"/>
              <a:t>circuit is a system whose </a:t>
            </a:r>
            <a:r>
              <a:rPr lang="en-IN" dirty="0" smtClean="0"/>
              <a:t>behaviour </a:t>
            </a:r>
            <a:r>
              <a:rPr lang="en-IN" dirty="0"/>
              <a:t>can be defined from the knowledge of its signals at discrete instants of time. </a:t>
            </a:r>
            <a:endParaRPr lang="en-IN" dirty="0" smtClean="0"/>
          </a:p>
          <a:p>
            <a:pPr lvl="1"/>
            <a:r>
              <a:rPr lang="en-IN" dirty="0" smtClean="0"/>
              <a:t>The behaviour </a:t>
            </a:r>
            <a:r>
              <a:rPr lang="en-IN" dirty="0"/>
              <a:t>of an </a:t>
            </a:r>
            <a:r>
              <a:rPr lang="en-IN" dirty="0">
                <a:solidFill>
                  <a:srgbClr val="FF0000"/>
                </a:solidFill>
              </a:rPr>
              <a:t>asynchronous sequential </a:t>
            </a:r>
            <a:r>
              <a:rPr lang="en-IN" dirty="0"/>
              <a:t>circuit depends upon the input signals at any instant of time and the order in which the inputs change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27B-8305-48F8-9458-F3CA65AE2595}" type="datetime1">
              <a:rPr lang="en-IN" smtClean="0"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5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30417" r="26325" b="25201"/>
          <a:stretch/>
        </p:blipFill>
        <p:spPr bwMode="auto">
          <a:xfrm>
            <a:off x="694829" y="1412776"/>
            <a:ext cx="6984776" cy="40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46957" y="5718109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Fig.2. Synchronous clocked sequential circuit</a:t>
            </a:r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Synchronous clocked sequential circuit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284E-B313-4D92-A6DB-8F23583108A5}" type="datetime1">
              <a:rPr lang="en-IN" smtClean="0"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4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Storage Elements: Latches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Storage elements that operate with signal levels (rather than signal transitions</a:t>
            </a:r>
            <a:r>
              <a:rPr lang="en-IN" dirty="0" smtClean="0"/>
              <a:t>) –latches</a:t>
            </a:r>
          </a:p>
          <a:p>
            <a:r>
              <a:rPr lang="en-IN" dirty="0"/>
              <a:t>Latches are said to be level sensitive </a:t>
            </a:r>
            <a:r>
              <a:rPr lang="en-IN" dirty="0" smtClean="0"/>
              <a:t>devices</a:t>
            </a:r>
          </a:p>
          <a:p>
            <a:r>
              <a:rPr lang="en-IN" dirty="0"/>
              <a:t>latches are the basic circuits from which all flip-flops are </a:t>
            </a:r>
            <a:r>
              <a:rPr lang="en-IN" dirty="0" smtClean="0"/>
              <a:t>constructed</a:t>
            </a:r>
          </a:p>
          <a:p>
            <a:r>
              <a:rPr lang="en-IN" dirty="0" smtClean="0"/>
              <a:t>Not </a:t>
            </a:r>
            <a:r>
              <a:rPr lang="en-IN" dirty="0"/>
              <a:t>practical for use as storage elements in synchronous sequential circuits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F926-5B18-4C89-B260-C1FDBD71E3F9}" type="datetime1">
              <a:rPr lang="en-IN" smtClean="0"/>
              <a:pPr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2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95" y="462413"/>
            <a:ext cx="4846211" cy="57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SR latch with NOR gates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4" t="45208" r="22811" b="27396"/>
          <a:stretch/>
        </p:blipFill>
        <p:spPr bwMode="auto">
          <a:xfrm>
            <a:off x="251520" y="1684744"/>
            <a:ext cx="8637182" cy="260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8195-458E-4BCA-8A64-86FB670D5364}" type="datetime1">
              <a:rPr lang="en-IN" smtClean="0"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BFE-8407-488D-A9FA-941057185004}" type="slidenum">
              <a:rPr lang="en-IN" smtClean="0"/>
              <a:t>9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11560" y="4293046"/>
            <a:ext cx="7920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/>
              <a:t>SR latch constructed with two cross-coupled NOR </a:t>
            </a:r>
            <a:r>
              <a:rPr lang="en-IN" sz="2000" dirty="0" smtClean="0"/>
              <a:t>gates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/>
              <a:t>When output Q = 1 and </a:t>
            </a:r>
            <a:r>
              <a:rPr lang="en-IN" sz="2000" dirty="0" smtClean="0"/>
              <a:t>Q’ </a:t>
            </a:r>
            <a:r>
              <a:rPr lang="en-IN" sz="2000" dirty="0"/>
              <a:t>= 0, the latch is said to be in the </a:t>
            </a:r>
            <a:r>
              <a:rPr lang="en-IN" sz="2000" dirty="0">
                <a:solidFill>
                  <a:srgbClr val="FF0000"/>
                </a:solidFill>
              </a:rPr>
              <a:t>set</a:t>
            </a:r>
            <a:r>
              <a:rPr lang="en-IN" sz="2000" dirty="0"/>
              <a:t> </a:t>
            </a:r>
            <a:r>
              <a:rPr lang="en-IN" sz="2000" dirty="0" smtClean="0"/>
              <a:t>state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When </a:t>
            </a:r>
            <a:r>
              <a:rPr lang="en-IN" sz="2000" dirty="0"/>
              <a:t>Q = 0 and </a:t>
            </a:r>
            <a:r>
              <a:rPr lang="en-IN" sz="2000" dirty="0" smtClean="0"/>
              <a:t>Q’ </a:t>
            </a:r>
            <a:r>
              <a:rPr lang="en-IN" sz="2000" dirty="0"/>
              <a:t>= 1, , the latch is said to be </a:t>
            </a:r>
            <a:r>
              <a:rPr lang="en-IN" sz="2000" dirty="0" smtClean="0"/>
              <a:t>in </a:t>
            </a:r>
            <a:r>
              <a:rPr lang="en-IN" sz="2000" dirty="0"/>
              <a:t>the </a:t>
            </a:r>
            <a:r>
              <a:rPr lang="en-IN" sz="2000" dirty="0">
                <a:solidFill>
                  <a:srgbClr val="FF0000"/>
                </a:solidFill>
              </a:rPr>
              <a:t>reset </a:t>
            </a:r>
            <a:r>
              <a:rPr lang="en-IN" sz="20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4382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545</Words>
  <Application>Microsoft Office PowerPoint</Application>
  <PresentationFormat>On-screen Show (4:3)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</vt:lpstr>
      <vt:lpstr>Palatino Linotype</vt:lpstr>
      <vt:lpstr>Snap ITC</vt:lpstr>
      <vt:lpstr>Times New Roman</vt:lpstr>
      <vt:lpstr>Wingdings</vt:lpstr>
      <vt:lpstr>Office Theme</vt:lpstr>
      <vt:lpstr>Overview</vt:lpstr>
      <vt:lpstr>PowerPoint Presentation</vt:lpstr>
      <vt:lpstr>Introduction- Sequential Circuit</vt:lpstr>
      <vt:lpstr>Sequential Circuit (contd…)</vt:lpstr>
      <vt:lpstr>Sequential Circuit (contd…)</vt:lpstr>
      <vt:lpstr>Synchronous clocked sequential circuit</vt:lpstr>
      <vt:lpstr>Storage Elements: Latches</vt:lpstr>
      <vt:lpstr>PowerPoint Presentation</vt:lpstr>
      <vt:lpstr>SR latch with NOR gates</vt:lpstr>
      <vt:lpstr>PowerPoint Presentation</vt:lpstr>
      <vt:lpstr>PowerPoint Presentation</vt:lpstr>
      <vt:lpstr>SR latch with NAND gates</vt:lpstr>
      <vt:lpstr>SR latch with control input</vt:lpstr>
      <vt:lpstr>Clocks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Dayana</dc:creator>
  <cp:lastModifiedBy>SAMI NATHAN</cp:lastModifiedBy>
  <cp:revision>176</cp:revision>
  <dcterms:created xsi:type="dcterms:W3CDTF">2020-07-31T05:45:00Z</dcterms:created>
  <dcterms:modified xsi:type="dcterms:W3CDTF">2020-10-13T09:09:30Z</dcterms:modified>
</cp:coreProperties>
</file>